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1"/>
    <p:restoredTop sz="94620"/>
  </p:normalViewPr>
  <p:slideViewPr>
    <p:cSldViewPr snapToGrid="0" snapToObjects="1">
      <p:cViewPr varScale="1">
        <p:scale>
          <a:sx n="109" d="100"/>
          <a:sy n="109" d="100"/>
        </p:scale>
        <p:origin x="10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tiff>
</file>

<file path=ppt/media/image3.jpe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datacenterjournal.com/countering-threat-physical-security-breaches/" TargetMode="External"/><Relationship Id="rId3" Type="http://schemas.openxmlformats.org/officeDocument/2006/relationships/hyperlink" Target="https://nces.ed.gov/pubs98/safetech/chapter5.asp" TargetMode="External"/><Relationship Id="rId7" Type="http://schemas.openxmlformats.org/officeDocument/2006/relationships/hyperlink" Target="https://www.us-cert.gov/sites/default/files/publications/css_cyberresponse0712.pdf" TargetMode="External"/><Relationship Id="rId2" Type="http://schemas.openxmlformats.org/officeDocument/2006/relationships/hyperlink" Target="https://blogs.msdn.microsoft.com/larryosterman/2007/09/04/threat-modeling-again-strid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lk.uio.no/nik/2001/21-sindre.pdf" TargetMode="External"/><Relationship Id="rId5" Type="http://schemas.openxmlformats.org/officeDocument/2006/relationships/hyperlink" Target="https://www.youtube.com/watch?v=L5J2PgGOLtE" TargetMode="External"/><Relationship Id="rId10" Type="http://schemas.openxmlformats.org/officeDocument/2006/relationships/hyperlink" Target="https://www.channelnewsasia.com/news/cnainsider/why-cyber-criminals-are-stalking-social-media-accounts-free-wifi-11100764" TargetMode="External"/><Relationship Id="rId4" Type="http://schemas.openxmlformats.org/officeDocument/2006/relationships/hyperlink" Target="https://sso.agc.gov.sg/Act/PC1871#pr442-" TargetMode="External"/><Relationship Id="rId9" Type="http://schemas.openxmlformats.org/officeDocument/2006/relationships/hyperlink" Target="http://www.isecom.org/mirror/OSSTMM.3.p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06D39-7043-5748-B725-29DE7266BB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Info security concepts materialized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94BC9-6062-E64A-91EC-8051D884B4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Joseph </a:t>
            </a:r>
            <a:r>
              <a:rPr lang="en-US" dirty="0" err="1"/>
              <a:t>zeng</a:t>
            </a:r>
            <a:endParaRPr lang="en-US" dirty="0"/>
          </a:p>
          <a:p>
            <a:r>
              <a:rPr lang="en-US" dirty="0"/>
              <a:t>Div0 Meetup – 15 January 2019</a:t>
            </a:r>
          </a:p>
        </p:txBody>
      </p:sp>
    </p:spTree>
    <p:extLst>
      <p:ext uri="{BB962C8B-B14F-4D97-AF65-F5344CB8AC3E}">
        <p14:creationId xmlns:p14="http://schemas.microsoft.com/office/powerpoint/2010/main" val="8265739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body of water&#13;&#10;&#13;&#10;Description automatically generated">
            <a:extLst>
              <a:ext uri="{FF2B5EF4-FFF2-40B4-BE49-F238E27FC236}">
                <a16:creationId xmlns:a16="http://schemas.microsoft.com/office/drawing/2014/main" id="{87AD11D8-9BCA-3646-9EAE-15D71C07A9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98" b="699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5280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6B32B-3F8D-EF48-951B-94F302AE0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&amp;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2349F-059E-254B-B6CB-991F86D8A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SG" b="1" u="sng" dirty="0"/>
          </a:p>
          <a:p>
            <a:r>
              <a:rPr lang="en-SG" dirty="0"/>
              <a:t>Threat </a:t>
            </a:r>
            <a:r>
              <a:rPr lang="en-SG" dirty="0" err="1"/>
              <a:t>Modeling</a:t>
            </a:r>
            <a:r>
              <a:rPr lang="en-SG" dirty="0"/>
              <a:t> Again, STRIDE </a:t>
            </a:r>
            <a:r>
              <a:rPr lang="en-SG" u="sng" dirty="0">
                <a:hlinkClick r:id="rId2"/>
              </a:rPr>
              <a:t>https://blogs.msdn.microsoft.com/larryosterman/2007/09/04/threat-modeling-again-stride/</a:t>
            </a:r>
            <a:r>
              <a:rPr lang="en-SG" dirty="0"/>
              <a:t> </a:t>
            </a:r>
          </a:p>
          <a:p>
            <a:r>
              <a:rPr lang="en-SG" dirty="0"/>
              <a:t>Protecting Your System: Physical Security, National </a:t>
            </a:r>
            <a:r>
              <a:rPr lang="en-SG" dirty="0" err="1"/>
              <a:t>Center</a:t>
            </a:r>
            <a:r>
              <a:rPr lang="en-SG" dirty="0"/>
              <a:t> for Education Statistics </a:t>
            </a:r>
            <a:r>
              <a:rPr lang="en-SG" u="sng" dirty="0">
                <a:hlinkClick r:id="rId3"/>
              </a:rPr>
              <a:t>https://nces.ed.gov/pubs98/safetech/chapter5.asp</a:t>
            </a:r>
            <a:r>
              <a:rPr lang="en-SG" dirty="0"/>
              <a:t>  </a:t>
            </a:r>
          </a:p>
          <a:p>
            <a:r>
              <a:rPr lang="en-SG" dirty="0"/>
              <a:t>Trespassing - entering into or remaining in a house, worship building or any owned property </a:t>
            </a:r>
            <a:r>
              <a:rPr lang="en-SG" u="sng" dirty="0">
                <a:hlinkClick r:id="rId4"/>
              </a:rPr>
              <a:t>https://sso.agc.gov.sg/Act/PC1871#pr442-</a:t>
            </a:r>
            <a:r>
              <a:rPr lang="en-SG" dirty="0"/>
              <a:t> </a:t>
            </a:r>
          </a:p>
          <a:p>
            <a:r>
              <a:rPr lang="en-SG" dirty="0" err="1"/>
              <a:t>KringleCon</a:t>
            </a:r>
            <a:r>
              <a:rPr lang="en-SG" dirty="0"/>
              <a:t> - Rachel </a:t>
            </a:r>
            <a:r>
              <a:rPr lang="en-SG" dirty="0" err="1"/>
              <a:t>Tobac</a:t>
            </a:r>
            <a:r>
              <a:rPr lang="en-SG" dirty="0"/>
              <a:t>, How I would Hack You: Social Engineering Step-by-Step </a:t>
            </a:r>
            <a:r>
              <a:rPr lang="en-SG" u="sng" dirty="0">
                <a:hlinkClick r:id="rId5"/>
              </a:rPr>
              <a:t>https://www.youtube.com/watch?v=L5J2PgGOLtE</a:t>
            </a:r>
            <a:endParaRPr lang="en-SG" dirty="0"/>
          </a:p>
          <a:p>
            <a:r>
              <a:rPr lang="en-SG" dirty="0"/>
              <a:t>Capturing Security Requirements through Misuse Cases, </a:t>
            </a:r>
            <a:r>
              <a:rPr lang="en-SG" dirty="0" err="1"/>
              <a:t>Guttorm</a:t>
            </a:r>
            <a:r>
              <a:rPr lang="en-SG" dirty="0"/>
              <a:t> </a:t>
            </a:r>
            <a:r>
              <a:rPr lang="en-SG" dirty="0" err="1"/>
              <a:t>Sindre</a:t>
            </a:r>
            <a:r>
              <a:rPr lang="en-SG" dirty="0"/>
              <a:t> &amp; Andreas L. </a:t>
            </a:r>
            <a:r>
              <a:rPr lang="en-SG" dirty="0" err="1"/>
              <a:t>Opdahl</a:t>
            </a:r>
            <a:r>
              <a:rPr lang="en-SG" dirty="0"/>
              <a:t> </a:t>
            </a:r>
            <a:r>
              <a:rPr lang="en-SG" u="sng" dirty="0">
                <a:hlinkClick r:id="rId6"/>
              </a:rPr>
              <a:t>https://folk.uio.no/nik/2001/21-sindre.pdf</a:t>
            </a:r>
            <a:endParaRPr lang="en-SG" dirty="0"/>
          </a:p>
          <a:p>
            <a:r>
              <a:rPr lang="en-SG" dirty="0"/>
              <a:t>Cyber Security Response to Physical Security breaches </a:t>
            </a:r>
            <a:r>
              <a:rPr lang="en-SG" u="sng" dirty="0">
                <a:hlinkClick r:id="rId7"/>
              </a:rPr>
              <a:t>https://www.us-cert.gov/sites/default/files/publications/css_cyberresponse0712.pdf</a:t>
            </a:r>
            <a:r>
              <a:rPr lang="en-SG" dirty="0"/>
              <a:t> </a:t>
            </a:r>
          </a:p>
          <a:p>
            <a:r>
              <a:rPr lang="en-SG"/>
              <a:t>COUNTERING </a:t>
            </a:r>
            <a:r>
              <a:rPr lang="en-SG" dirty="0"/>
              <a:t>THE THREAT OF PHYSICAL SECURITY BREACHES </a:t>
            </a:r>
            <a:r>
              <a:rPr lang="en-SG" u="sng" dirty="0">
                <a:hlinkClick r:id="rId8"/>
              </a:rPr>
              <a:t>http://www.datacenterjournal.com/countering-threat-physical-security-breaches/</a:t>
            </a:r>
            <a:r>
              <a:rPr lang="en-SG" dirty="0"/>
              <a:t> </a:t>
            </a:r>
          </a:p>
          <a:p>
            <a:r>
              <a:rPr lang="en-SG" dirty="0"/>
              <a:t>Chapter 8 - Physical Security Testing, OSSTMM </a:t>
            </a:r>
            <a:r>
              <a:rPr lang="en-SG" u="sng" dirty="0">
                <a:hlinkClick r:id="rId9"/>
              </a:rPr>
              <a:t>http://www.isecom.org/mirror/OSSTMM.3.pdf</a:t>
            </a:r>
            <a:r>
              <a:rPr lang="en-SG" dirty="0"/>
              <a:t> </a:t>
            </a:r>
          </a:p>
          <a:p>
            <a:r>
              <a:rPr lang="en-SG" dirty="0"/>
              <a:t>Why cybercriminals are stalking your social media accounts </a:t>
            </a:r>
            <a:br>
              <a:rPr lang="en-SG" dirty="0"/>
            </a:br>
            <a:r>
              <a:rPr lang="en-SG" dirty="0">
                <a:hlinkClick r:id="rId10"/>
              </a:rPr>
              <a:t>https://www.channelnewsasia.com/news/cnainsider/why-cyber-criminals-are-stalking-social-media-accounts-free-wifi-11100764</a:t>
            </a:r>
            <a:r>
              <a:rPr lang="en-SG" dirty="0"/>
              <a:t>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7368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A804B-1054-054A-8ECA-428CD82E4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whoami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9C08E-E30A-5F43-8087-3F954251D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Twitter: @</a:t>
            </a:r>
            <a:r>
              <a:rPr lang="en-US" dirty="0" err="1"/>
              <a:t>josephzengSG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2004 – 2006: Regimental Policeman, </a:t>
            </a:r>
            <a:r>
              <a:rPr lang="en-SG" dirty="0"/>
              <a:t>Republic of Singapore Air Force</a:t>
            </a:r>
          </a:p>
          <a:p>
            <a:pPr>
              <a:lnSpc>
                <a:spcPct val="150000"/>
              </a:lnSpc>
            </a:pPr>
            <a:r>
              <a:rPr lang="en-SG" dirty="0"/>
              <a:t>2010 – 2012: Software development for military</a:t>
            </a:r>
          </a:p>
          <a:p>
            <a:pPr>
              <a:lnSpc>
                <a:spcPct val="150000"/>
              </a:lnSpc>
            </a:pPr>
            <a:r>
              <a:rPr lang="en-SG" dirty="0"/>
              <a:t>2012 – 2017: Security Testing for many companies</a:t>
            </a:r>
          </a:p>
          <a:p>
            <a:pPr>
              <a:lnSpc>
                <a:spcPct val="150000"/>
              </a:lnSpc>
            </a:pPr>
            <a:r>
              <a:rPr lang="en-SG" dirty="0"/>
              <a:t>2017- Present: Security Testing for Lazada. 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6181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85F279D6-ED25-4D3F-9479-8ABB21867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8D0B1B4-C487-47EF-B7D0-421066454C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275" y="643466"/>
            <a:ext cx="1970939" cy="5571067"/>
          </a:xfrm>
          <a:custGeom>
            <a:avLst/>
            <a:gdLst>
              <a:gd name="connsiteX0" fmla="*/ 0 w 1970939"/>
              <a:gd name="connsiteY0" fmla="*/ 0 h 5571067"/>
              <a:gd name="connsiteX1" fmla="*/ 1774861 w 1970939"/>
              <a:gd name="connsiteY1" fmla="*/ 0 h 5571067"/>
              <a:gd name="connsiteX2" fmla="*/ 1780256 w 1970939"/>
              <a:gd name="connsiteY2" fmla="*/ 32931 h 5571067"/>
              <a:gd name="connsiteX3" fmla="*/ 1802197 w 1970939"/>
              <a:gd name="connsiteY3" fmla="*/ 170349 h 5571067"/>
              <a:gd name="connsiteX4" fmla="*/ 1820981 w 1970939"/>
              <a:gd name="connsiteY4" fmla="*/ 308372 h 5571067"/>
              <a:gd name="connsiteX5" fmla="*/ 1839923 w 1970939"/>
              <a:gd name="connsiteY5" fmla="*/ 445791 h 5571067"/>
              <a:gd name="connsiteX6" fmla="*/ 1857602 w 1970939"/>
              <a:gd name="connsiteY6" fmla="*/ 583814 h 5571067"/>
              <a:gd name="connsiteX7" fmla="*/ 1872756 w 1970939"/>
              <a:gd name="connsiteY7" fmla="*/ 720022 h 5571067"/>
              <a:gd name="connsiteX8" fmla="*/ 1887120 w 1970939"/>
              <a:gd name="connsiteY8" fmla="*/ 858046 h 5571067"/>
              <a:gd name="connsiteX9" fmla="*/ 1900223 w 1970939"/>
              <a:gd name="connsiteY9" fmla="*/ 995464 h 5571067"/>
              <a:gd name="connsiteX10" fmla="*/ 1911588 w 1970939"/>
              <a:gd name="connsiteY10" fmla="*/ 1130461 h 5571067"/>
              <a:gd name="connsiteX11" fmla="*/ 1922953 w 1970939"/>
              <a:gd name="connsiteY11" fmla="*/ 1267274 h 5571067"/>
              <a:gd name="connsiteX12" fmla="*/ 1932424 w 1970939"/>
              <a:gd name="connsiteY12" fmla="*/ 1402271 h 5571067"/>
              <a:gd name="connsiteX13" fmla="*/ 1939842 w 1970939"/>
              <a:gd name="connsiteY13" fmla="*/ 1537267 h 5571067"/>
              <a:gd name="connsiteX14" fmla="*/ 1947577 w 1970939"/>
              <a:gd name="connsiteY14" fmla="*/ 1671659 h 5571067"/>
              <a:gd name="connsiteX15" fmla="*/ 1954049 w 1970939"/>
              <a:gd name="connsiteY15" fmla="*/ 1804840 h 5571067"/>
              <a:gd name="connsiteX16" fmla="*/ 1958627 w 1970939"/>
              <a:gd name="connsiteY16" fmla="*/ 1936810 h 5571067"/>
              <a:gd name="connsiteX17" fmla="*/ 1962573 w 1970939"/>
              <a:gd name="connsiteY17" fmla="*/ 2068780 h 5571067"/>
              <a:gd name="connsiteX18" fmla="*/ 1966361 w 1970939"/>
              <a:gd name="connsiteY18" fmla="*/ 2199539 h 5571067"/>
              <a:gd name="connsiteX19" fmla="*/ 1968098 w 1970939"/>
              <a:gd name="connsiteY19" fmla="*/ 2328482 h 5571067"/>
              <a:gd name="connsiteX20" fmla="*/ 1969992 w 1970939"/>
              <a:gd name="connsiteY20" fmla="*/ 2457425 h 5571067"/>
              <a:gd name="connsiteX21" fmla="*/ 1970939 w 1970939"/>
              <a:gd name="connsiteY21" fmla="*/ 2584552 h 5571067"/>
              <a:gd name="connsiteX22" fmla="*/ 1969992 w 1970939"/>
              <a:gd name="connsiteY22" fmla="*/ 2710469 h 5571067"/>
              <a:gd name="connsiteX23" fmla="*/ 1969992 w 1970939"/>
              <a:gd name="connsiteY23" fmla="*/ 2835174 h 5571067"/>
              <a:gd name="connsiteX24" fmla="*/ 1968098 w 1970939"/>
              <a:gd name="connsiteY24" fmla="*/ 2958669 h 5571067"/>
              <a:gd name="connsiteX25" fmla="*/ 1965256 w 1970939"/>
              <a:gd name="connsiteY25" fmla="*/ 3079742 h 5571067"/>
              <a:gd name="connsiteX26" fmla="*/ 1962573 w 1970939"/>
              <a:gd name="connsiteY26" fmla="*/ 3199605 h 5571067"/>
              <a:gd name="connsiteX27" fmla="*/ 1959574 w 1970939"/>
              <a:gd name="connsiteY27" fmla="*/ 3317046 h 5571067"/>
              <a:gd name="connsiteX28" fmla="*/ 1954996 w 1970939"/>
              <a:gd name="connsiteY28" fmla="*/ 3433882 h 5571067"/>
              <a:gd name="connsiteX29" fmla="*/ 1950103 w 1970939"/>
              <a:gd name="connsiteY29" fmla="*/ 3548902 h 5571067"/>
              <a:gd name="connsiteX30" fmla="*/ 1945683 w 1970939"/>
              <a:gd name="connsiteY30" fmla="*/ 3661500 h 5571067"/>
              <a:gd name="connsiteX31" fmla="*/ 1933213 w 1970939"/>
              <a:gd name="connsiteY31" fmla="*/ 3881248 h 5571067"/>
              <a:gd name="connsiteX32" fmla="*/ 1919953 w 1970939"/>
              <a:gd name="connsiteY32" fmla="*/ 4091916 h 5571067"/>
              <a:gd name="connsiteX33" fmla="*/ 1906063 w 1970939"/>
              <a:gd name="connsiteY33" fmla="*/ 4294109 h 5571067"/>
              <a:gd name="connsiteX34" fmla="*/ 1890751 w 1970939"/>
              <a:gd name="connsiteY34" fmla="*/ 4485405 h 5571067"/>
              <a:gd name="connsiteX35" fmla="*/ 1874809 w 1970939"/>
              <a:gd name="connsiteY35" fmla="*/ 4668226 h 5571067"/>
              <a:gd name="connsiteX36" fmla="*/ 1857602 w 1970939"/>
              <a:gd name="connsiteY36" fmla="*/ 4837728 h 5571067"/>
              <a:gd name="connsiteX37" fmla="*/ 1840713 w 1970939"/>
              <a:gd name="connsiteY37" fmla="*/ 4996940 h 5571067"/>
              <a:gd name="connsiteX38" fmla="*/ 1823823 w 1970939"/>
              <a:gd name="connsiteY38" fmla="*/ 5143439 h 5571067"/>
              <a:gd name="connsiteX39" fmla="*/ 1807880 w 1970939"/>
              <a:gd name="connsiteY39" fmla="*/ 5277830 h 5571067"/>
              <a:gd name="connsiteX40" fmla="*/ 1792726 w 1970939"/>
              <a:gd name="connsiteY40" fmla="*/ 5397087 h 5571067"/>
              <a:gd name="connsiteX41" fmla="*/ 1778362 w 1970939"/>
              <a:gd name="connsiteY41" fmla="*/ 5504843 h 5571067"/>
              <a:gd name="connsiteX42" fmla="*/ 1769613 w 1970939"/>
              <a:gd name="connsiteY42" fmla="*/ 5571067 h 5571067"/>
              <a:gd name="connsiteX43" fmla="*/ 0 w 1970939"/>
              <a:gd name="connsiteY43" fmla="*/ 5571067 h 5571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970939" h="5571067">
                <a:moveTo>
                  <a:pt x="0" y="0"/>
                </a:moveTo>
                <a:lnTo>
                  <a:pt x="1774861" y="0"/>
                </a:lnTo>
                <a:lnTo>
                  <a:pt x="1780256" y="32931"/>
                </a:lnTo>
                <a:lnTo>
                  <a:pt x="1802197" y="170349"/>
                </a:lnTo>
                <a:lnTo>
                  <a:pt x="1820981" y="308372"/>
                </a:lnTo>
                <a:lnTo>
                  <a:pt x="1839923" y="445791"/>
                </a:lnTo>
                <a:lnTo>
                  <a:pt x="1857602" y="583814"/>
                </a:lnTo>
                <a:lnTo>
                  <a:pt x="1872756" y="720022"/>
                </a:lnTo>
                <a:lnTo>
                  <a:pt x="1887120" y="858046"/>
                </a:lnTo>
                <a:lnTo>
                  <a:pt x="1900223" y="995464"/>
                </a:lnTo>
                <a:lnTo>
                  <a:pt x="1911588" y="1130461"/>
                </a:lnTo>
                <a:lnTo>
                  <a:pt x="1922953" y="1267274"/>
                </a:lnTo>
                <a:lnTo>
                  <a:pt x="1932424" y="1402271"/>
                </a:lnTo>
                <a:lnTo>
                  <a:pt x="1939842" y="1537267"/>
                </a:lnTo>
                <a:lnTo>
                  <a:pt x="1947577" y="1671659"/>
                </a:lnTo>
                <a:lnTo>
                  <a:pt x="1954049" y="1804840"/>
                </a:lnTo>
                <a:lnTo>
                  <a:pt x="1958627" y="1936810"/>
                </a:lnTo>
                <a:lnTo>
                  <a:pt x="1962573" y="2068780"/>
                </a:lnTo>
                <a:lnTo>
                  <a:pt x="1966361" y="2199539"/>
                </a:lnTo>
                <a:lnTo>
                  <a:pt x="1968098" y="2328482"/>
                </a:lnTo>
                <a:lnTo>
                  <a:pt x="1969992" y="2457425"/>
                </a:lnTo>
                <a:lnTo>
                  <a:pt x="1970939" y="2584552"/>
                </a:lnTo>
                <a:lnTo>
                  <a:pt x="1969992" y="2710469"/>
                </a:lnTo>
                <a:lnTo>
                  <a:pt x="1969992" y="2835174"/>
                </a:lnTo>
                <a:lnTo>
                  <a:pt x="1968098" y="2958669"/>
                </a:lnTo>
                <a:lnTo>
                  <a:pt x="1965256" y="3079742"/>
                </a:lnTo>
                <a:lnTo>
                  <a:pt x="1962573" y="3199605"/>
                </a:lnTo>
                <a:lnTo>
                  <a:pt x="1959574" y="3317046"/>
                </a:lnTo>
                <a:lnTo>
                  <a:pt x="1954996" y="3433882"/>
                </a:lnTo>
                <a:lnTo>
                  <a:pt x="1950103" y="3548902"/>
                </a:lnTo>
                <a:lnTo>
                  <a:pt x="1945683" y="3661500"/>
                </a:lnTo>
                <a:lnTo>
                  <a:pt x="1933213" y="3881248"/>
                </a:lnTo>
                <a:lnTo>
                  <a:pt x="1919953" y="4091916"/>
                </a:lnTo>
                <a:lnTo>
                  <a:pt x="1906063" y="4294109"/>
                </a:lnTo>
                <a:lnTo>
                  <a:pt x="1890751" y="4485405"/>
                </a:lnTo>
                <a:lnTo>
                  <a:pt x="1874809" y="4668226"/>
                </a:lnTo>
                <a:lnTo>
                  <a:pt x="1857602" y="4837728"/>
                </a:lnTo>
                <a:lnTo>
                  <a:pt x="1840713" y="4996940"/>
                </a:lnTo>
                <a:lnTo>
                  <a:pt x="1823823" y="5143439"/>
                </a:lnTo>
                <a:lnTo>
                  <a:pt x="1807880" y="5277830"/>
                </a:lnTo>
                <a:lnTo>
                  <a:pt x="1792726" y="5397087"/>
                </a:lnTo>
                <a:lnTo>
                  <a:pt x="1778362" y="5504843"/>
                </a:lnTo>
                <a:lnTo>
                  <a:pt x="1769613" y="5571067"/>
                </a:lnTo>
                <a:lnTo>
                  <a:pt x="0" y="5571067"/>
                </a:lnTo>
                <a:close/>
              </a:path>
            </a:pathLst>
          </a:cu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 l="-12279" t="-11550" r="-120392" b="-1155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214736A-03B2-4B91-B0AF-B21213F3B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969335" y="1702087"/>
            <a:ext cx="3209207" cy="612850"/>
          </a:xfrm>
          <a:custGeom>
            <a:avLst/>
            <a:gdLst>
              <a:gd name="connsiteX0" fmla="*/ 3195151 w 3209207"/>
              <a:gd name="connsiteY0" fmla="*/ 612847 h 612850"/>
              <a:gd name="connsiteX1" fmla="*/ 3029871 w 3209207"/>
              <a:gd name="connsiteY1" fmla="*/ 611146 h 612850"/>
              <a:gd name="connsiteX2" fmla="*/ 2949639 w 3209207"/>
              <a:gd name="connsiteY2" fmla="*/ 608906 h 612850"/>
              <a:gd name="connsiteX3" fmla="*/ 2978018 w 3209207"/>
              <a:gd name="connsiteY3" fmla="*/ 258115 h 612850"/>
              <a:gd name="connsiteX4" fmla="*/ 2944764 w 3209207"/>
              <a:gd name="connsiteY4" fmla="*/ 260801 h 612850"/>
              <a:gd name="connsiteX5" fmla="*/ 2806036 w 3209207"/>
              <a:gd name="connsiteY5" fmla="*/ 271446 h 612850"/>
              <a:gd name="connsiteX6" fmla="*/ 2666958 w 3209207"/>
              <a:gd name="connsiteY6" fmla="*/ 278917 h 612850"/>
              <a:gd name="connsiteX7" fmla="*/ 2528469 w 3209207"/>
              <a:gd name="connsiteY7" fmla="*/ 286593 h 612850"/>
              <a:gd name="connsiteX8" fmla="*/ 2389479 w 3209207"/>
              <a:gd name="connsiteY8" fmla="*/ 292970 h 612850"/>
              <a:gd name="connsiteX9" fmla="*/ 2252501 w 3209207"/>
              <a:gd name="connsiteY9" fmla="*/ 296993 h 612850"/>
              <a:gd name="connsiteX10" fmla="*/ 2113775 w 3209207"/>
              <a:gd name="connsiteY10" fmla="*/ 300086 h 612850"/>
              <a:gd name="connsiteX11" fmla="*/ 1975755 w 3209207"/>
              <a:gd name="connsiteY11" fmla="*/ 301980 h 612850"/>
              <a:gd name="connsiteX12" fmla="*/ 1840287 w 3209207"/>
              <a:gd name="connsiteY12" fmla="*/ 302348 h 612850"/>
              <a:gd name="connsiteX13" fmla="*/ 1703009 w 3209207"/>
              <a:gd name="connsiteY13" fmla="*/ 302570 h 612850"/>
              <a:gd name="connsiteX14" fmla="*/ 1567693 w 3209207"/>
              <a:gd name="connsiteY14" fmla="*/ 301063 h 612850"/>
              <a:gd name="connsiteX15" fmla="*/ 1432543 w 3209207"/>
              <a:gd name="connsiteY15" fmla="*/ 297523 h 612850"/>
              <a:gd name="connsiteX16" fmla="*/ 1297969 w 3209207"/>
              <a:gd name="connsiteY16" fmla="*/ 294345 h 612850"/>
              <a:gd name="connsiteX17" fmla="*/ 1164703 w 3209207"/>
              <a:gd name="connsiteY17" fmla="*/ 290015 h 612850"/>
              <a:gd name="connsiteX18" fmla="*/ 1032796 w 3209207"/>
              <a:gd name="connsiteY18" fmla="*/ 283907 h 612850"/>
              <a:gd name="connsiteX19" fmla="*/ 900940 w 3209207"/>
              <a:gd name="connsiteY19" fmla="*/ 277172 h 612850"/>
              <a:gd name="connsiteX20" fmla="*/ 770303 w 3209207"/>
              <a:gd name="connsiteY20" fmla="*/ 270380 h 612850"/>
              <a:gd name="connsiteX21" fmla="*/ 641641 w 3209207"/>
              <a:gd name="connsiteY21" fmla="*/ 261702 h 612850"/>
              <a:gd name="connsiteX22" fmla="*/ 512966 w 3209207"/>
              <a:gd name="connsiteY22" fmla="*/ 253180 h 612850"/>
              <a:gd name="connsiteX23" fmla="*/ 386177 w 3209207"/>
              <a:gd name="connsiteY23" fmla="*/ 243867 h 612850"/>
              <a:gd name="connsiteX24" fmla="*/ 260746 w 3209207"/>
              <a:gd name="connsiteY24" fmla="*/ 232775 h 612850"/>
              <a:gd name="connsiteX25" fmla="*/ 136447 w 3209207"/>
              <a:gd name="connsiteY25" fmla="*/ 222719 h 612850"/>
              <a:gd name="connsiteX26" fmla="*/ 13506 w 3209207"/>
              <a:gd name="connsiteY26" fmla="*/ 210885 h 612850"/>
              <a:gd name="connsiteX27" fmla="*/ 0 w 3209207"/>
              <a:gd name="connsiteY27" fmla="*/ 209475 h 612850"/>
              <a:gd name="connsiteX28" fmla="*/ 40844 w 3209207"/>
              <a:gd name="connsiteY28" fmla="*/ 212313 h 612850"/>
              <a:gd name="connsiteX29" fmla="*/ 132211 w 3209207"/>
              <a:gd name="connsiteY29" fmla="*/ 216946 h 612850"/>
              <a:gd name="connsiteX30" fmla="*/ 225585 w 3209207"/>
              <a:gd name="connsiteY30" fmla="*/ 221811 h 612850"/>
              <a:gd name="connsiteX31" fmla="*/ 320298 w 3209207"/>
              <a:gd name="connsiteY31" fmla="*/ 226444 h 612850"/>
              <a:gd name="connsiteX32" fmla="*/ 415680 w 3209207"/>
              <a:gd name="connsiteY32" fmla="*/ 229340 h 612850"/>
              <a:gd name="connsiteX33" fmla="*/ 512735 w 3209207"/>
              <a:gd name="connsiteY33" fmla="*/ 232120 h 612850"/>
              <a:gd name="connsiteX34" fmla="*/ 611464 w 3209207"/>
              <a:gd name="connsiteY34" fmla="*/ 235015 h 612850"/>
              <a:gd name="connsiteX35" fmla="*/ 711532 w 3209207"/>
              <a:gd name="connsiteY35" fmla="*/ 236985 h 612850"/>
              <a:gd name="connsiteX36" fmla="*/ 812604 w 3209207"/>
              <a:gd name="connsiteY36" fmla="*/ 236985 h 612850"/>
              <a:gd name="connsiteX37" fmla="*/ 915014 w 3209207"/>
              <a:gd name="connsiteY37" fmla="*/ 237795 h 612850"/>
              <a:gd name="connsiteX38" fmla="*/ 1018428 w 3209207"/>
              <a:gd name="connsiteY38" fmla="*/ 236985 h 612850"/>
              <a:gd name="connsiteX39" fmla="*/ 1122847 w 3209207"/>
              <a:gd name="connsiteY39" fmla="*/ 235015 h 612850"/>
              <a:gd name="connsiteX40" fmla="*/ 1227600 w 3209207"/>
              <a:gd name="connsiteY40" fmla="*/ 233162 h 612850"/>
              <a:gd name="connsiteX41" fmla="*/ 1333692 w 3209207"/>
              <a:gd name="connsiteY41" fmla="*/ 229340 h 612850"/>
              <a:gd name="connsiteX42" fmla="*/ 1441122 w 3209207"/>
              <a:gd name="connsiteY42" fmla="*/ 225634 h 612850"/>
              <a:gd name="connsiteX43" fmla="*/ 1547883 w 3209207"/>
              <a:gd name="connsiteY43" fmla="*/ 220769 h 612850"/>
              <a:gd name="connsiteX44" fmla="*/ 1655983 w 3209207"/>
              <a:gd name="connsiteY44" fmla="*/ 214282 h 612850"/>
              <a:gd name="connsiteX45" fmla="*/ 1765421 w 3209207"/>
              <a:gd name="connsiteY45" fmla="*/ 206638 h 612850"/>
              <a:gd name="connsiteX46" fmla="*/ 1874860 w 3209207"/>
              <a:gd name="connsiteY46" fmla="*/ 199108 h 612850"/>
              <a:gd name="connsiteX47" fmla="*/ 1984299 w 3209207"/>
              <a:gd name="connsiteY47" fmla="*/ 189495 h 612850"/>
              <a:gd name="connsiteX48" fmla="*/ 2095745 w 3209207"/>
              <a:gd name="connsiteY48" fmla="*/ 178144 h 612850"/>
              <a:gd name="connsiteX49" fmla="*/ 2205184 w 3209207"/>
              <a:gd name="connsiteY49" fmla="*/ 166793 h 612850"/>
              <a:gd name="connsiteX50" fmla="*/ 2316631 w 3209207"/>
              <a:gd name="connsiteY50" fmla="*/ 153472 h 612850"/>
              <a:gd name="connsiteX51" fmla="*/ 2429081 w 3209207"/>
              <a:gd name="connsiteY51" fmla="*/ 139226 h 612850"/>
              <a:gd name="connsiteX52" fmla="*/ 2539523 w 3209207"/>
              <a:gd name="connsiteY52" fmla="*/ 124052 h 612850"/>
              <a:gd name="connsiteX53" fmla="*/ 2651305 w 3209207"/>
              <a:gd name="connsiteY53" fmla="*/ 106215 h 612850"/>
              <a:gd name="connsiteX54" fmla="*/ 2763086 w 3209207"/>
              <a:gd name="connsiteY54" fmla="*/ 87219 h 612850"/>
              <a:gd name="connsiteX55" fmla="*/ 2874867 w 3209207"/>
              <a:gd name="connsiteY55" fmla="*/ 68339 h 612850"/>
              <a:gd name="connsiteX56" fmla="*/ 2986314 w 3209207"/>
              <a:gd name="connsiteY56" fmla="*/ 46331 h 612850"/>
              <a:gd name="connsiteX57" fmla="*/ 3097760 w 3209207"/>
              <a:gd name="connsiteY57" fmla="*/ 23629 h 612850"/>
              <a:gd name="connsiteX58" fmla="*/ 3209207 w 3209207"/>
              <a:gd name="connsiteY58" fmla="*/ 0 h 612850"/>
              <a:gd name="connsiteX59" fmla="*/ 3195151 w 3209207"/>
              <a:gd name="connsiteY59" fmla="*/ 612847 h 61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209207" h="612850">
                <a:moveTo>
                  <a:pt x="3195151" y="612847"/>
                </a:moveTo>
                <a:cubicBezTo>
                  <a:pt x="3144238" y="612898"/>
                  <a:pt x="3088941" y="612318"/>
                  <a:pt x="3029871" y="611146"/>
                </a:cubicBezTo>
                <a:lnTo>
                  <a:pt x="2949639" y="608906"/>
                </a:lnTo>
                <a:lnTo>
                  <a:pt x="2978018" y="258115"/>
                </a:lnTo>
                <a:lnTo>
                  <a:pt x="2944764" y="260801"/>
                </a:lnTo>
                <a:lnTo>
                  <a:pt x="2806036" y="271446"/>
                </a:lnTo>
                <a:lnTo>
                  <a:pt x="2666958" y="278917"/>
                </a:lnTo>
                <a:lnTo>
                  <a:pt x="2528469" y="286593"/>
                </a:lnTo>
                <a:lnTo>
                  <a:pt x="2389479" y="292970"/>
                </a:lnTo>
                <a:lnTo>
                  <a:pt x="2252501" y="296993"/>
                </a:lnTo>
                <a:lnTo>
                  <a:pt x="2113775" y="300086"/>
                </a:lnTo>
                <a:lnTo>
                  <a:pt x="1975755" y="301980"/>
                </a:lnTo>
                <a:lnTo>
                  <a:pt x="1840287" y="302348"/>
                </a:lnTo>
                <a:lnTo>
                  <a:pt x="1703009" y="302570"/>
                </a:lnTo>
                <a:lnTo>
                  <a:pt x="1567693" y="301063"/>
                </a:lnTo>
                <a:lnTo>
                  <a:pt x="1432543" y="297523"/>
                </a:lnTo>
                <a:lnTo>
                  <a:pt x="1297969" y="294345"/>
                </a:lnTo>
                <a:lnTo>
                  <a:pt x="1164703" y="290015"/>
                </a:lnTo>
                <a:lnTo>
                  <a:pt x="1032796" y="283907"/>
                </a:lnTo>
                <a:lnTo>
                  <a:pt x="900940" y="277172"/>
                </a:lnTo>
                <a:lnTo>
                  <a:pt x="770303" y="270380"/>
                </a:lnTo>
                <a:lnTo>
                  <a:pt x="641641" y="261702"/>
                </a:lnTo>
                <a:lnTo>
                  <a:pt x="512966" y="253180"/>
                </a:lnTo>
                <a:lnTo>
                  <a:pt x="386177" y="243867"/>
                </a:lnTo>
                <a:lnTo>
                  <a:pt x="260746" y="232775"/>
                </a:lnTo>
                <a:lnTo>
                  <a:pt x="136447" y="222719"/>
                </a:lnTo>
                <a:lnTo>
                  <a:pt x="13506" y="210885"/>
                </a:lnTo>
                <a:lnTo>
                  <a:pt x="0" y="209475"/>
                </a:lnTo>
                <a:lnTo>
                  <a:pt x="40844" y="212313"/>
                </a:lnTo>
                <a:lnTo>
                  <a:pt x="132211" y="216946"/>
                </a:lnTo>
                <a:lnTo>
                  <a:pt x="225585" y="221811"/>
                </a:lnTo>
                <a:lnTo>
                  <a:pt x="320298" y="226444"/>
                </a:lnTo>
                <a:lnTo>
                  <a:pt x="415680" y="229340"/>
                </a:lnTo>
                <a:lnTo>
                  <a:pt x="512735" y="232120"/>
                </a:lnTo>
                <a:lnTo>
                  <a:pt x="611464" y="235015"/>
                </a:lnTo>
                <a:lnTo>
                  <a:pt x="711532" y="236985"/>
                </a:lnTo>
                <a:lnTo>
                  <a:pt x="812604" y="236985"/>
                </a:lnTo>
                <a:lnTo>
                  <a:pt x="915014" y="237795"/>
                </a:lnTo>
                <a:lnTo>
                  <a:pt x="1018428" y="236985"/>
                </a:lnTo>
                <a:lnTo>
                  <a:pt x="1122847" y="235015"/>
                </a:lnTo>
                <a:lnTo>
                  <a:pt x="1227600" y="233162"/>
                </a:lnTo>
                <a:lnTo>
                  <a:pt x="1333692" y="229340"/>
                </a:lnTo>
                <a:lnTo>
                  <a:pt x="1441122" y="225634"/>
                </a:lnTo>
                <a:lnTo>
                  <a:pt x="1547883" y="220769"/>
                </a:lnTo>
                <a:lnTo>
                  <a:pt x="1655983" y="214282"/>
                </a:lnTo>
                <a:lnTo>
                  <a:pt x="1765421" y="206638"/>
                </a:lnTo>
                <a:lnTo>
                  <a:pt x="1874860" y="199108"/>
                </a:lnTo>
                <a:lnTo>
                  <a:pt x="1984299" y="189495"/>
                </a:lnTo>
                <a:lnTo>
                  <a:pt x="2095745" y="178144"/>
                </a:lnTo>
                <a:lnTo>
                  <a:pt x="2205184" y="166793"/>
                </a:lnTo>
                <a:lnTo>
                  <a:pt x="2316631" y="153472"/>
                </a:lnTo>
                <a:lnTo>
                  <a:pt x="2429081" y="139226"/>
                </a:lnTo>
                <a:lnTo>
                  <a:pt x="2539523" y="124052"/>
                </a:lnTo>
                <a:lnTo>
                  <a:pt x="2651305" y="106215"/>
                </a:lnTo>
                <a:lnTo>
                  <a:pt x="2763086" y="87219"/>
                </a:lnTo>
                <a:lnTo>
                  <a:pt x="2874867" y="68339"/>
                </a:lnTo>
                <a:lnTo>
                  <a:pt x="2986314" y="46331"/>
                </a:lnTo>
                <a:lnTo>
                  <a:pt x="3097760" y="23629"/>
                </a:lnTo>
                <a:lnTo>
                  <a:pt x="3209207" y="0"/>
                </a:lnTo>
                <a:cubicBezTo>
                  <a:pt x="3198832" y="386055"/>
                  <a:pt x="3205525" y="226792"/>
                  <a:pt x="3195151" y="61284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C2CDD4-33D8-7240-9BB0-F074B3B26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145" y="1172796"/>
            <a:ext cx="4909380" cy="4680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8152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FD73-3DD8-0D42-8847-EECB016D6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9E7CA-558A-7344-B008-E0ADDB51C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01139" y="3766038"/>
            <a:ext cx="8825659" cy="2476500"/>
          </a:xfrm>
        </p:spPr>
        <p:txBody>
          <a:bodyPr/>
          <a:lstStyle/>
          <a:p>
            <a:r>
              <a:rPr lang="en-US" dirty="0"/>
              <a:t>Identifying Requirements</a:t>
            </a:r>
          </a:p>
          <a:p>
            <a:r>
              <a:rPr lang="en-US" dirty="0"/>
              <a:t>Minimizing Attack Surface</a:t>
            </a:r>
          </a:p>
          <a:p>
            <a:r>
              <a:rPr lang="en-US" dirty="0"/>
              <a:t>Threat Modeling: Generating Mis-use cases</a:t>
            </a:r>
          </a:p>
        </p:txBody>
      </p:sp>
    </p:spTree>
    <p:extLst>
      <p:ext uri="{BB962C8B-B14F-4D97-AF65-F5344CB8AC3E}">
        <p14:creationId xmlns:p14="http://schemas.microsoft.com/office/powerpoint/2010/main" val="18138120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8D9BAEE-5715-AF44-B228-3928F7C70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5343" y="2287088"/>
            <a:ext cx="3757545" cy="2283824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en-SG" dirty="0"/>
              <a:t>“If you know the enemy and know yourself, you need not fear the result of a hundred battles. If you know yourself but not the enemy, for every victory gained you will also suffer a defeat. If you know neither the enemy nor yourself, you will succumb in every battle.”</a:t>
            </a:r>
          </a:p>
          <a:p>
            <a:pPr algn="just"/>
            <a:r>
              <a:rPr lang="en-SG" dirty="0"/>
              <a:t>Sun Tzu, The Art of War</a:t>
            </a:r>
          </a:p>
          <a:p>
            <a:pPr algn="just"/>
            <a:endParaRPr lang="en-US" dirty="0"/>
          </a:p>
        </p:txBody>
      </p:sp>
      <p:pic>
        <p:nvPicPr>
          <p:cNvPr id="8" name="Picture 7" descr="A graffiti covered wall&#13;&#10;&#13;&#10;Description automatically generated">
            <a:extLst>
              <a:ext uri="{FF2B5EF4-FFF2-40B4-BE49-F238E27FC236}">
                <a16:creationId xmlns:a16="http://schemas.microsoft.com/office/drawing/2014/main" id="{30D5D833-B041-FE49-ADDD-00BD6E2B9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5485" y="752560"/>
            <a:ext cx="3746719" cy="554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8412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A953FBB-E574-4A30-B197-69DE4CE35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8DA885B-40B1-4544-B264-5EF5F699B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675FBFA-8632-4492-AD35-EB6277D8D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9C80E52D-DE5C-4267-9C99-8741F2E42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0371525">
            <a:off x="263767" y="4117124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32" name="Freeform 5">
            <a:extLst>
              <a:ext uri="{FF2B5EF4-FFF2-40B4-BE49-F238E27FC236}">
                <a16:creationId xmlns:a16="http://schemas.microsoft.com/office/drawing/2014/main" id="{D6E3364A-47F8-4BE6-A31D-78DAAE1035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0800000">
            <a:off x="457200" y="0"/>
            <a:ext cx="11277600" cy="4533900"/>
          </a:xfrm>
          <a:custGeom>
            <a:avLst/>
            <a:gdLst/>
            <a:ahLst/>
            <a:cxnLst/>
            <a:rect l="0" t="0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C09D5ACB-8617-4155-A2B1-414E9810B0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1AEC0CB-5E77-564B-857A-B3D558ACA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75" y="4517136"/>
            <a:ext cx="10893095" cy="117494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rPr>
              <a:t>How strong?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B8DBC8E-FBA7-466C-8D97-75B15FBE9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0D2B47-C05D-B741-8AE4-192AD7A1E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157" y="2214805"/>
            <a:ext cx="3726495" cy="25136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EB9454-F390-5B44-9913-71319CB537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624" y="817217"/>
            <a:ext cx="4279211" cy="2852807"/>
          </a:xfrm>
          <a:prstGeom prst="rect">
            <a:avLst/>
          </a:prstGeom>
        </p:spPr>
      </p:pic>
      <p:pic>
        <p:nvPicPr>
          <p:cNvPr id="13" name="Picture 12" descr="A picture containing indoor, wall, cabinet, ceiling&#13;&#10;&#13;&#10;Description automatically generated">
            <a:extLst>
              <a:ext uri="{FF2B5EF4-FFF2-40B4-BE49-F238E27FC236}">
                <a16:creationId xmlns:a16="http://schemas.microsoft.com/office/drawing/2014/main" id="{B0A2B22D-779E-F046-8341-70D3CD657D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2076" y="161845"/>
            <a:ext cx="3833673" cy="2206035"/>
          </a:xfrm>
          <a:prstGeom prst="roundRect">
            <a:avLst>
              <a:gd name="adj" fmla="val 1858"/>
            </a:avLst>
          </a:prstGeom>
          <a:effectLst/>
        </p:spPr>
      </p:pic>
    </p:spTree>
    <p:extLst>
      <p:ext uri="{BB962C8B-B14F-4D97-AF65-F5344CB8AC3E}">
        <p14:creationId xmlns:p14="http://schemas.microsoft.com/office/powerpoint/2010/main" val="18988008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43090-D058-4C41-8075-5B8D76F2F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Minimising</a:t>
            </a:r>
            <a:r>
              <a:rPr lang="en-US" dirty="0"/>
              <a:t> Attack Surface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791E6-4614-6C45-AC0F-D1D239579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2000" dirty="0"/>
              <a:t>Computers on the Network – unused applications, default data, ports</a:t>
            </a:r>
          </a:p>
          <a:p>
            <a:endParaRPr lang="en-SG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2000" dirty="0"/>
              <a:t>Physical areas – Unused doors, keys, passes.</a:t>
            </a:r>
          </a:p>
        </p:txBody>
      </p:sp>
    </p:spTree>
    <p:extLst>
      <p:ext uri="{BB962C8B-B14F-4D97-AF65-F5344CB8AC3E}">
        <p14:creationId xmlns:p14="http://schemas.microsoft.com/office/powerpoint/2010/main" val="13912704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FB3E3-9254-F049-9CBB-CA422E13F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Misuse Cases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8FE5D9-2E44-B941-AD36-534956FF9825}"/>
              </a:ext>
            </a:extLst>
          </p:cNvPr>
          <p:cNvSpPr/>
          <p:nvPr/>
        </p:nvSpPr>
        <p:spPr>
          <a:xfrm>
            <a:off x="6325274" y="5067422"/>
            <a:ext cx="54243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GB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- </a:t>
            </a:r>
            <a:r>
              <a:rPr lang="en-GB" dirty="0" err="1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Guttorm</a:t>
            </a:r>
            <a:r>
              <a:rPr lang="en-GB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Sindre</a:t>
            </a:r>
            <a:r>
              <a:rPr lang="en-GB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&amp; Andreas L. </a:t>
            </a:r>
            <a:r>
              <a:rPr lang="en-GB" dirty="0" err="1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Opdahl</a:t>
            </a:r>
            <a:r>
              <a:rPr lang="en-GB" dirty="0"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(2001)</a:t>
            </a:r>
            <a:endParaRPr lang="en-SG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6990EC-1F32-4642-9754-8F3996653B53}"/>
              </a:ext>
            </a:extLst>
          </p:cNvPr>
          <p:cNvSpPr/>
          <p:nvPr/>
        </p:nvSpPr>
        <p:spPr>
          <a:xfrm>
            <a:off x="1148798" y="3263002"/>
            <a:ext cx="938703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SG" dirty="0"/>
              <a:t>“A misuse case is the inverse of a use case, i.e., a function that the system should not allow. Just as defines a use case as a completed sequence of actions which gives increased value to the user, one could define a misuse case as a completed sequence of actions which results in loss for the organization or some specific stakeholder.”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2441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BCF6-45AB-BC45-A0E0-C5BB495B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Misuse Cases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FF54A3F-BA6B-EF41-A0DD-949C2D285327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SG" dirty="0"/>
              <a:t>Spoofing</a:t>
            </a:r>
          </a:p>
          <a:p>
            <a:pPr marL="342900" indent="-342900">
              <a:buFont typeface="+mj-lt"/>
              <a:buAutoNum type="arabicPeriod"/>
            </a:pPr>
            <a:r>
              <a:rPr lang="en-SG" dirty="0"/>
              <a:t>Tampering</a:t>
            </a:r>
          </a:p>
          <a:p>
            <a:pPr marL="342900" indent="-342900">
              <a:buFont typeface="+mj-lt"/>
              <a:buAutoNum type="arabicPeriod"/>
            </a:pPr>
            <a:r>
              <a:rPr lang="en-SG" dirty="0"/>
              <a:t>Repudiation</a:t>
            </a:r>
          </a:p>
          <a:p>
            <a:pPr marL="342900" indent="-342900">
              <a:buFont typeface="+mj-lt"/>
              <a:buAutoNum type="arabicPeriod"/>
            </a:pPr>
            <a:r>
              <a:rPr lang="en-SG" dirty="0"/>
              <a:t>Information Disclosure</a:t>
            </a:r>
          </a:p>
          <a:p>
            <a:pPr marL="342900" indent="-342900">
              <a:buFont typeface="+mj-lt"/>
              <a:buAutoNum type="arabicPeriod"/>
            </a:pPr>
            <a:r>
              <a:rPr lang="en-SG" dirty="0"/>
              <a:t>Denial of Service</a:t>
            </a:r>
          </a:p>
          <a:p>
            <a:pPr marL="342900" indent="-342900">
              <a:buFont typeface="+mj-lt"/>
              <a:buAutoNum type="arabicPeriod"/>
            </a:pPr>
            <a:r>
              <a:rPr lang="en-SG" dirty="0"/>
              <a:t>Elevation of privilege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F2F51-8305-C441-816A-99B833693F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Web App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B4E0343-BCA9-6D4C-B75E-C2763E2D4C5E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Broken </a:t>
            </a:r>
            <a:r>
              <a:rPr lang="en-US" dirty="0" err="1"/>
              <a:t>Auth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Injection, XSS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Insufficient Logging &amp; Monitoring</a:t>
            </a:r>
          </a:p>
          <a:p>
            <a:pPr marL="342900" indent="-342900">
              <a:buFont typeface="+mj-lt"/>
              <a:buAutoNum type="arabicPeriod"/>
            </a:pPr>
            <a:r>
              <a:rPr lang="en-SG" dirty="0"/>
              <a:t>Sensitive Data Exposure </a:t>
            </a:r>
          </a:p>
          <a:p>
            <a:pPr marL="342900" indent="-342900">
              <a:buFont typeface="+mj-lt"/>
              <a:buAutoNum type="arabicPeriod"/>
            </a:pPr>
            <a:r>
              <a:rPr lang="en-SG" dirty="0"/>
              <a:t>Security Misconfiguration </a:t>
            </a:r>
          </a:p>
          <a:p>
            <a:pPr marL="342900" indent="-342900">
              <a:buFont typeface="+mj-lt"/>
              <a:buAutoNum type="arabicPeriod"/>
            </a:pPr>
            <a:r>
              <a:rPr lang="en-SG" dirty="0"/>
              <a:t>Missing Function Level Access Control </a:t>
            </a:r>
          </a:p>
          <a:p>
            <a:pPr algn="r"/>
            <a:r>
              <a:rPr lang="en-US" sz="1000" dirty="0"/>
              <a:t>OWASP Top 10 2013, 2017</a:t>
            </a:r>
            <a:endParaRPr lang="en-SG" sz="10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0169268-EEF8-EF40-B511-43472C8B09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Physical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702BD50-41B5-9A4A-B3E7-CF0CEC261AB2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Mis-representation, Fraud (8.6)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Controls Verification – Integrity (8.7.4)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Controls Verification – Non-repudiation (8.7.1)</a:t>
            </a:r>
          </a:p>
          <a:p>
            <a:pPr marL="342900" indent="-342900">
              <a:buFont typeface="+mj-lt"/>
              <a:buAutoNum type="arabicPeriod"/>
            </a:pPr>
            <a:r>
              <a:rPr lang="en-SG" dirty="0"/>
              <a:t>Exposure Verification (8.12) </a:t>
            </a:r>
          </a:p>
          <a:p>
            <a:pPr marL="342900" indent="-342900">
              <a:buFont typeface="+mj-lt"/>
              <a:buAutoNum type="arabicPeriod"/>
            </a:pPr>
            <a:r>
              <a:rPr lang="en-SG" dirty="0"/>
              <a:t>Survivability Validation – Continuity (8.16.2)</a:t>
            </a:r>
          </a:p>
          <a:p>
            <a:pPr marL="342900" indent="-342900">
              <a:buFont typeface="+mj-lt"/>
              <a:buAutoNum type="arabicPeriod"/>
            </a:pPr>
            <a:r>
              <a:rPr lang="en-SG" dirty="0"/>
              <a:t>Privileges Audit (8.15)</a:t>
            </a:r>
          </a:p>
          <a:p>
            <a:pPr algn="r"/>
            <a:r>
              <a:rPr lang="en-US" sz="1000" dirty="0"/>
              <a:t>OSSTMM 3</a:t>
            </a:r>
            <a:endParaRPr lang="en-SG" sz="1000" dirty="0"/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1E4B92-8DD6-E842-A30E-7119A725D1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Threat Modeling</a:t>
            </a:r>
          </a:p>
        </p:txBody>
      </p:sp>
    </p:spTree>
    <p:extLst>
      <p:ext uri="{BB962C8B-B14F-4D97-AF65-F5344CB8AC3E}">
        <p14:creationId xmlns:p14="http://schemas.microsoft.com/office/powerpoint/2010/main" val="34081233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1312</TotalTime>
  <Words>375</Words>
  <Application>Microsoft Macintosh PowerPoint</Application>
  <PresentationFormat>Widescreen</PresentationFormat>
  <Paragraphs>58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Ion Boardroom</vt:lpstr>
      <vt:lpstr>Info security concepts materialized</vt:lpstr>
      <vt:lpstr>whoami</vt:lpstr>
      <vt:lpstr>PowerPoint Presentation</vt:lpstr>
      <vt:lpstr>Agenda</vt:lpstr>
      <vt:lpstr>PowerPoint Presentation</vt:lpstr>
      <vt:lpstr>How strong?</vt:lpstr>
      <vt:lpstr>Minimising Attack Surface</vt:lpstr>
      <vt:lpstr>Generating Misuse Cases</vt:lpstr>
      <vt:lpstr>Generating Misuse Cases</vt:lpstr>
      <vt:lpstr>PowerPoint Presentation</vt:lpstr>
      <vt:lpstr>References &amp;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 security concepts materialized</dc:title>
  <dc:creator>Joseph Zeng (Lazada Group)</dc:creator>
  <cp:lastModifiedBy>Joseph Zeng (Lazada Group)</cp:lastModifiedBy>
  <cp:revision>20</cp:revision>
  <dcterms:created xsi:type="dcterms:W3CDTF">2019-01-08T09:48:28Z</dcterms:created>
  <dcterms:modified xsi:type="dcterms:W3CDTF">2019-01-15T07:41:46Z</dcterms:modified>
</cp:coreProperties>
</file>